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9" r:id="rId5"/>
    <p:sldId id="261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7" r:id="rId14"/>
    <p:sldId id="296" r:id="rId15"/>
    <p:sldId id="298" r:id="rId16"/>
    <p:sldId id="299" r:id="rId17"/>
    <p:sldId id="300" r:id="rId18"/>
    <p:sldId id="301" r:id="rId19"/>
    <p:sldId id="302" r:id="rId20"/>
    <p:sldId id="287" r:id="rId2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93428" autoAdjust="0"/>
  </p:normalViewPr>
  <p:slideViewPr>
    <p:cSldViewPr>
      <p:cViewPr varScale="1">
        <p:scale>
          <a:sx n="116" d="100"/>
          <a:sy n="116" d="100"/>
        </p:scale>
        <p:origin x="17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9/5/2017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9/5/2017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63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4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576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38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69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219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41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96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94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3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75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9671F-880D-4F68-B48D-45C6423673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97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582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3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</a:t>
            </a:r>
            <a:r>
              <a:rPr lang="en-US" sz="1200" b="1" dirty="0" smtClean="0"/>
              <a:t>CGIAR Research Program on Livestock </a:t>
            </a:r>
            <a:r>
              <a:rPr lang="en-US" sz="1200" dirty="0" smtClean="0"/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799D376-B48F-43F3-9E84-A8D1070BF17D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11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  <p:sldLayoutId id="2147483682" r:id="rId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Environment Flagship POWB 2018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P. Ericksen, A. </a:t>
            </a:r>
            <a:r>
              <a:rPr lang="en-US" dirty="0" err="1" smtClean="0"/>
              <a:t>Notenbaert</a:t>
            </a:r>
            <a:r>
              <a:rPr lang="en-US" dirty="0" smtClean="0"/>
              <a:t>, L. </a:t>
            </a:r>
            <a:r>
              <a:rPr lang="en-US" dirty="0" err="1" smtClean="0"/>
              <a:t>Merbold</a:t>
            </a:r>
            <a:r>
              <a:rPr lang="en-US" dirty="0" smtClean="0"/>
              <a:t>, L. Robinson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PMC meeting Nairobi September 6 2017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2017 progress:  Key outputs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Research paper on gendered and other social </a:t>
            </a:r>
            <a:r>
              <a:rPr lang="en-US" sz="2600" dirty="0" smtClean="0">
                <a:solidFill>
                  <a:prstClr val="black"/>
                </a:solidFill>
              </a:rPr>
              <a:t>differences (W 1 / 2)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Assessments environmental impacts technology </a:t>
            </a:r>
            <a:r>
              <a:rPr lang="en-US" sz="2600" dirty="0" smtClean="0">
                <a:solidFill>
                  <a:prstClr val="black"/>
                </a:solidFill>
              </a:rPr>
              <a:t>interventions (W 1 / 2).</a:t>
            </a:r>
            <a:endParaRPr lang="en-US" sz="2800" dirty="0"/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Research reports on rangeland </a:t>
            </a:r>
            <a:r>
              <a:rPr lang="en-US" sz="2600" dirty="0" smtClean="0">
                <a:solidFill>
                  <a:prstClr val="black"/>
                </a:solidFill>
              </a:rPr>
              <a:t>restoration (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); </a:t>
            </a:r>
            <a:r>
              <a:rPr lang="en-US" sz="2600" dirty="0">
                <a:solidFill>
                  <a:prstClr val="black"/>
                </a:solidFill>
              </a:rPr>
              <a:t>GHG </a:t>
            </a:r>
            <a:r>
              <a:rPr lang="en-US" sz="2600" dirty="0" smtClean="0">
                <a:solidFill>
                  <a:prstClr val="black"/>
                </a:solidFill>
              </a:rPr>
              <a:t>emissions (W 1 / 2; CCAFS); </a:t>
            </a:r>
            <a:r>
              <a:rPr lang="en-US" sz="2600" dirty="0">
                <a:solidFill>
                  <a:prstClr val="black"/>
                </a:solidFill>
              </a:rPr>
              <a:t>roles of women and </a:t>
            </a:r>
            <a:r>
              <a:rPr lang="en-US" sz="2600" dirty="0" smtClean="0">
                <a:solidFill>
                  <a:prstClr val="black"/>
                </a:solidFill>
              </a:rPr>
              <a:t>youth (Window 1 / 2).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Assessment current initiatives to improve land/ resource </a:t>
            </a:r>
            <a:r>
              <a:rPr lang="en-US" sz="2600" dirty="0" smtClean="0">
                <a:solidFill>
                  <a:prstClr val="black"/>
                </a:solidFill>
              </a:rPr>
              <a:t>tenure (W 1/ 2 and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)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National policy advice GHG mitigation, resilience to drought plus issue </a:t>
            </a:r>
            <a:r>
              <a:rPr lang="en-US" sz="2600" dirty="0" smtClean="0">
                <a:solidFill>
                  <a:prstClr val="black"/>
                </a:solidFill>
              </a:rPr>
              <a:t>papers (W 1 / 2 and IBLI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)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Evaluation </a:t>
            </a:r>
            <a:r>
              <a:rPr lang="en-US" sz="2600" dirty="0" smtClean="0">
                <a:solidFill>
                  <a:prstClr val="black"/>
                </a:solidFill>
              </a:rPr>
              <a:t>PES: </a:t>
            </a:r>
            <a:r>
              <a:rPr lang="en-US" sz="2600" i="1" dirty="0" smtClean="0">
                <a:solidFill>
                  <a:prstClr val="black"/>
                </a:solidFill>
              </a:rPr>
              <a:t>limited</a:t>
            </a:r>
            <a:endParaRPr lang="en-US" sz="2600" i="1" dirty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458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2018 main activities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No water or biodiversity; limited PES</a:t>
            </a:r>
          </a:p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Outcomes: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Identify and test sustainable rangeland management practices in four countries 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Develop policy instruments for county level spatial planning and rangeland management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92554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2018 main activities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Outputs: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Recommend forage intensification options adapted to CC and enhancing ES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Publish GHG emissions factors for livestock systems Kenya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ISI publication on participatory rangeland management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Policy discussions on RM in three countries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70859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2018 main activities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1: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Ex-ante impact assessments ($1,000K; 60 -40)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Evaluation environmental sustainability ($550K; 30 - 70)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2: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Rangeland restoration practices ($800K 20-80 split)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GHG emissions ($3,000 K (20 </a:t>
            </a:r>
            <a:r>
              <a:rPr lang="mr-IN" sz="2600" dirty="0" smtClean="0">
                <a:solidFill>
                  <a:prstClr val="black"/>
                </a:solidFill>
              </a:rPr>
              <a:t>–</a:t>
            </a:r>
            <a:r>
              <a:rPr lang="en-US" sz="2600" dirty="0" smtClean="0">
                <a:solidFill>
                  <a:prstClr val="black"/>
                </a:solidFill>
              </a:rPr>
              <a:t> 80) plus CCAFS)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Drought resilience ($1,000 K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)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3: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Land tenure/ governance in rangelands ($600K </a:t>
            </a:r>
            <a:r>
              <a:rPr lang="mr-IN" sz="2600" dirty="0" smtClean="0">
                <a:solidFill>
                  <a:prstClr val="black"/>
                </a:solidFill>
              </a:rPr>
              <a:t>–</a:t>
            </a:r>
            <a:r>
              <a:rPr lang="en-US" sz="2600" dirty="0" smtClean="0">
                <a:solidFill>
                  <a:prstClr val="black"/>
                </a:solidFill>
              </a:rPr>
              <a:t> 40-60 split)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Policy advice drought resilience (800K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)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Modest PES ($50K)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0379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2018 cross - cutting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1: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Gender $100K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Cap Dev $50K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2: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Gender $100K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Cap Dev $50K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3:  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Gender w/ PIM: 100K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Cap Dev ??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19111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2018 countries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1:  Uganda, Vietnam, Tanzania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2:  Ethiopia, Tunisia, Kenya, Tanzania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3:   Ethiopia, Kenya, Tanzania, Tunisia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53538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2018 budget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1: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W 1 / 2 713, 493.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. 1,013, 997 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2: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W 1 / 2:  657, 844. 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 5, 297, 847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3: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W 1 / 2:  403, 306. </a:t>
            </a:r>
            <a:r>
              <a:rPr lang="en-US" sz="2600" dirty="0" err="1" smtClean="0">
                <a:solidFill>
                  <a:prstClr val="black"/>
                </a:solidFill>
              </a:rPr>
              <a:t>Bilaterals</a:t>
            </a:r>
            <a:r>
              <a:rPr lang="en-US" sz="2600" dirty="0" smtClean="0">
                <a:solidFill>
                  <a:prstClr val="black"/>
                </a:solidFill>
              </a:rPr>
              <a:t> 2,091,109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72315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Key objectives, outputs, outcomes and targets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7848600" cy="4495800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Environmental concerns considered by decision makers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Solutions to increase productivity in face of ongoing environmental change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National partners promote environmental management options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Households adopt gender responsive options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Countries implement policies that enable environmental management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Flagship evidence influences key global livestock agendas.</a:t>
            </a:r>
          </a:p>
          <a:p>
            <a:pPr lvl="0"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Flagship structure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1:  Assess environmental sustainability and adaptability of production technologies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An </a:t>
            </a:r>
            <a:r>
              <a:rPr lang="en-US" sz="2600" dirty="0" err="1" smtClean="0">
                <a:solidFill>
                  <a:prstClr val="black"/>
                </a:solidFill>
              </a:rPr>
              <a:t>Notenbaert</a:t>
            </a:r>
            <a:r>
              <a:rPr lang="en-US" sz="2600" dirty="0" smtClean="0">
                <a:solidFill>
                  <a:prstClr val="black"/>
                </a:solidFill>
              </a:rPr>
              <a:t>, CIAT, ILRI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2:  Optimize natural resource use and enhance provision of ecosystem services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Lutz </a:t>
            </a:r>
            <a:r>
              <a:rPr lang="en-US" sz="2600" dirty="0" err="1" smtClean="0">
                <a:solidFill>
                  <a:prstClr val="black"/>
                </a:solidFill>
              </a:rPr>
              <a:t>Merbold</a:t>
            </a:r>
            <a:r>
              <a:rPr lang="en-US" sz="2600" dirty="0" smtClean="0">
                <a:solidFill>
                  <a:prstClr val="black"/>
                </a:solidFill>
              </a:rPr>
              <a:t>, ILRI, ICARDA, CIAT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3:  Develop and support improved governance for environmental solutions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Lance Robinson, ILRI, ICARDA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CRP partnerships:  CCAFS (FP 1, 3); PIM (FP 5); ?WLE</a:t>
            </a: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70618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2017 progress:  Milestones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Framework for assessing environmental footprint tested in two </a:t>
            </a:r>
            <a:r>
              <a:rPr lang="en-US" sz="2600" dirty="0" smtClean="0">
                <a:solidFill>
                  <a:prstClr val="black"/>
                </a:solidFill>
              </a:rPr>
              <a:t>countries </a:t>
            </a:r>
            <a:r>
              <a:rPr lang="mr-IN" sz="2600" dirty="0" smtClean="0">
                <a:solidFill>
                  <a:prstClr val="black"/>
                </a:solidFill>
              </a:rPr>
              <a:t>–</a:t>
            </a:r>
            <a:r>
              <a:rPr lang="en-US" sz="2600" dirty="0" smtClean="0">
                <a:solidFill>
                  <a:prstClr val="black"/>
                </a:solidFill>
              </a:rPr>
              <a:t> on target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First assessment of GHG emissions Kenya, TZ, </a:t>
            </a:r>
            <a:r>
              <a:rPr lang="en-US" sz="2600" dirty="0" smtClean="0">
                <a:solidFill>
                  <a:prstClr val="black"/>
                </a:solidFill>
              </a:rPr>
              <a:t>Vietnam </a:t>
            </a:r>
            <a:r>
              <a:rPr lang="mr-IN" sz="2600" dirty="0" smtClean="0">
                <a:solidFill>
                  <a:prstClr val="black"/>
                </a:solidFill>
              </a:rPr>
              <a:t>–</a:t>
            </a:r>
            <a:r>
              <a:rPr lang="en-US" sz="2600" dirty="0" smtClean="0">
                <a:solidFill>
                  <a:prstClr val="black"/>
                </a:solidFill>
              </a:rPr>
              <a:t> on target in Kenya, TZ.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Synthesis policy issues on reducing GHG emissions from </a:t>
            </a:r>
            <a:r>
              <a:rPr lang="en-US" sz="2600" dirty="0" smtClean="0">
                <a:solidFill>
                  <a:prstClr val="black"/>
                </a:solidFill>
              </a:rPr>
              <a:t>livestock </a:t>
            </a:r>
            <a:r>
              <a:rPr lang="mr-IN" sz="2600" dirty="0" smtClean="0">
                <a:solidFill>
                  <a:prstClr val="black"/>
                </a:solidFill>
              </a:rPr>
              <a:t>–</a:t>
            </a:r>
            <a:r>
              <a:rPr lang="en-US" sz="2600" dirty="0" smtClean="0">
                <a:solidFill>
                  <a:prstClr val="black"/>
                </a:solidFill>
              </a:rPr>
              <a:t> on target</a:t>
            </a: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2690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2017 progress:  Key outputs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Research paper on gendered and other social differences</a:t>
            </a: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Assessments environmental impacts technology interventions.</a:t>
            </a:r>
            <a:endParaRPr lang="en-US" sz="2800" dirty="0"/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Research reports on rangeland restoration; GHG emissions; roles of women and youth.</a:t>
            </a: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Assessment current initiatives to improve land/ resource tenure</a:t>
            </a: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National policy advice GHG mitigation, resilience to drought plus issue papers</a:t>
            </a: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Evaluation </a:t>
            </a:r>
            <a:r>
              <a:rPr lang="en-US" sz="2600" dirty="0" smtClean="0">
                <a:solidFill>
                  <a:prstClr val="black"/>
                </a:solidFill>
              </a:rPr>
              <a:t>PES: </a:t>
            </a:r>
            <a:r>
              <a:rPr lang="en-US" sz="2600" i="1" dirty="0" smtClean="0">
                <a:solidFill>
                  <a:prstClr val="black"/>
                </a:solidFill>
              </a:rPr>
              <a:t>limited</a:t>
            </a:r>
            <a:endParaRPr lang="en-US" sz="2600" i="1" dirty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54865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Major research lines for six years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Gender and age-differentiated assessments of risks and opportunities arising from global environmental change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Quantification of environmental footprints of technology interventions.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Improved environmental management options tested and costs/ benefits quantified.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Tools and interventions to empower women and young people as agents of change.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Recommendations for land and resource tenure that enhance land management.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Policy advice on key environmental issues.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Viable PES schemes.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9707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2283749" y="865717"/>
            <a:ext cx="5097244" cy="4769258"/>
          </a:xfrm>
          <a:prstGeom prst="rect">
            <a:avLst/>
          </a:prstGeom>
          <a:solidFill>
            <a:srgbClr val="B9D4E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ounded Rectangle 8"/>
          <p:cNvSpPr/>
          <p:nvPr/>
        </p:nvSpPr>
        <p:spPr>
          <a:xfrm>
            <a:off x="2916468" y="896176"/>
            <a:ext cx="1981132" cy="513902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Novel approaches for ex-ante environmental assessment are widely adopted by extension systems, development partners and government agencies to identify win-win options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43963" y="2628709"/>
            <a:ext cx="1776413" cy="40693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Quantification of environmental benefits leads to selection and further development of management options by partners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171" y="926030"/>
            <a:ext cx="2053185" cy="295347"/>
          </a:xfrm>
          <a:prstGeom prst="rect">
            <a:avLst/>
          </a:prstGeom>
          <a:solidFill>
            <a:srgbClr val="F79646"/>
          </a:solidFill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Cluster 1:  Assessing environmental sustainability and adaptability of production technologies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636" y="2375758"/>
            <a:ext cx="2052150" cy="342900"/>
          </a:xfrm>
          <a:prstGeom prst="rect">
            <a:avLst/>
          </a:prstGeom>
          <a:solidFill>
            <a:srgbClr val="F79646"/>
          </a:solidFill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Cluster 2: </a:t>
            </a:r>
            <a:r>
              <a:rPr lang="en-GB" sz="750" dirty="0">
                <a:solidFill>
                  <a:schemeClr val="tx1"/>
                </a:solidFill>
              </a:rPr>
              <a:t>Optimize natural resource use and enhance the provision of ecosystem services</a:t>
            </a:r>
            <a:endParaRPr lang="en-US" sz="750" dirty="0">
              <a:solidFill>
                <a:schemeClr val="tx1"/>
              </a:solidFill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7541767" y="1189514"/>
            <a:ext cx="1446219" cy="577454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Land, water and forest degradation (including deforestation) minimized and reversed</a:t>
            </a:r>
          </a:p>
        </p:txBody>
      </p:sp>
      <p:sp>
        <p:nvSpPr>
          <p:cNvPr id="22" name="TextBox 3"/>
          <p:cNvSpPr txBox="1"/>
          <p:nvPr/>
        </p:nvSpPr>
        <p:spPr>
          <a:xfrm>
            <a:off x="7561152" y="3708994"/>
            <a:ext cx="1445672" cy="606785"/>
          </a:xfrm>
          <a:prstGeom prst="roundRect">
            <a:avLst/>
          </a:prstGeom>
          <a:solidFill>
            <a:srgbClr val="BC8FDD"/>
          </a:solidFill>
          <a:ln w="9525" cmpd="sng">
            <a:solidFill>
              <a:srgbClr val="7131A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Technologies that reduce women’s labour and energy expenditure developed and disseminated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4825551" y="1943011"/>
            <a:ext cx="1908649" cy="453161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Targeted solutions are used by research and development partners to sustainably increase productivity of cattle, small ruminants and pigs in the face of on-going environmental changes.</a:t>
            </a:r>
          </a:p>
        </p:txBody>
      </p:sp>
      <p:cxnSp>
        <p:nvCxnSpPr>
          <p:cNvPr id="90" name="Straight Arrow Connector 89"/>
          <p:cNvCxnSpPr>
            <a:stCxn id="74" idx="3"/>
            <a:endCxn id="9" idx="1"/>
          </p:cNvCxnSpPr>
          <p:nvPr/>
        </p:nvCxnSpPr>
        <p:spPr>
          <a:xfrm flipV="1">
            <a:off x="2111660" y="1153127"/>
            <a:ext cx="804808" cy="603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8761" y="3566199"/>
            <a:ext cx="2052025" cy="342900"/>
          </a:xfrm>
          <a:prstGeom prst="rect">
            <a:avLst/>
          </a:prstGeom>
          <a:solidFill>
            <a:srgbClr val="F79646"/>
          </a:solidFill>
          <a:ln w="12700"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750" dirty="0">
                <a:solidFill>
                  <a:schemeClr val="tx1"/>
                </a:solidFill>
              </a:rPr>
              <a:t>Cluster 3:  Develop and support improved institutions and other governance mechanisms for environmental solutions</a:t>
            </a:r>
            <a:endParaRPr lang="en-US" sz="750" dirty="0">
              <a:solidFill>
                <a:schemeClr val="tx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2688866" y="1922785"/>
            <a:ext cx="1747818" cy="476873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Quantification of environmental impacts guides the development and selection of productivity-enhancing options by research and development partners</a:t>
            </a:r>
          </a:p>
        </p:txBody>
      </p:sp>
      <p:sp>
        <p:nvSpPr>
          <p:cNvPr id="234" name="TextBox 27"/>
          <p:cNvSpPr txBox="1"/>
          <p:nvPr/>
        </p:nvSpPr>
        <p:spPr>
          <a:xfrm>
            <a:off x="7561151" y="2479719"/>
            <a:ext cx="1435713" cy="526288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More productive and equitable management of natural resources</a:t>
            </a:r>
          </a:p>
        </p:txBody>
      </p:sp>
      <p:sp>
        <p:nvSpPr>
          <p:cNvPr id="275" name="Rounded Rectangle 274"/>
          <p:cNvSpPr/>
          <p:nvPr/>
        </p:nvSpPr>
        <p:spPr>
          <a:xfrm>
            <a:off x="5210070" y="2652106"/>
            <a:ext cx="1674871" cy="460988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Government agencies and development partners at local and national levels are promoting environmental management options</a:t>
            </a:r>
          </a:p>
        </p:txBody>
      </p:sp>
      <p:sp>
        <p:nvSpPr>
          <p:cNvPr id="278" name="Rounded Rectangle 277"/>
          <p:cNvSpPr/>
          <p:nvPr/>
        </p:nvSpPr>
        <p:spPr>
          <a:xfrm>
            <a:off x="5033104" y="4008150"/>
            <a:ext cx="1678019" cy="458102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National government agencies design and implement key policies to improve the management of the environment and  livestock systems</a:t>
            </a:r>
          </a:p>
        </p:txBody>
      </p:sp>
      <p:sp>
        <p:nvSpPr>
          <p:cNvPr id="119" name="TextBox 27"/>
          <p:cNvSpPr txBox="1"/>
          <p:nvPr/>
        </p:nvSpPr>
        <p:spPr>
          <a:xfrm>
            <a:off x="7551426" y="1782666"/>
            <a:ext cx="1446220" cy="655287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Increased resilience of agro-ecosystems and communities, especially those including smallholders</a:t>
            </a:r>
          </a:p>
        </p:txBody>
      </p:sp>
      <p:sp>
        <p:nvSpPr>
          <p:cNvPr id="328" name="TextBox 3"/>
          <p:cNvSpPr txBox="1"/>
          <p:nvPr/>
        </p:nvSpPr>
        <p:spPr>
          <a:xfrm>
            <a:off x="7557434" y="4342991"/>
            <a:ext cx="1449764" cy="572984"/>
          </a:xfrm>
          <a:prstGeom prst="roundRect">
            <a:avLst/>
          </a:prstGeom>
          <a:solidFill>
            <a:srgbClr val="BC8FDD"/>
          </a:solidFill>
          <a:ln w="9525" cmpd="sng">
            <a:solidFill>
              <a:srgbClr val="7131A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Improved capacity of women and youth to participate in decision-making</a:t>
            </a:r>
          </a:p>
        </p:txBody>
      </p:sp>
      <p:sp>
        <p:nvSpPr>
          <p:cNvPr id="329" name="TextBox 3"/>
          <p:cNvSpPr txBox="1"/>
          <p:nvPr/>
        </p:nvSpPr>
        <p:spPr>
          <a:xfrm>
            <a:off x="7541766" y="4956960"/>
            <a:ext cx="1465058" cy="656029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Agricultural systems diversified and intensified in ways that protect soils and water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5178851" y="1160987"/>
            <a:ext cx="1887210" cy="692034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Environmental concerns </a:t>
            </a:r>
            <a:r>
              <a:rPr lang="en-US" sz="750">
                <a:solidFill>
                  <a:schemeClr val="tx1"/>
                </a:solidFill>
              </a:rPr>
              <a:t>are considered in decision-making </a:t>
            </a:r>
            <a:r>
              <a:rPr lang="en-US" sz="750" dirty="0">
                <a:solidFill>
                  <a:schemeClr val="tx1"/>
                </a:solidFill>
              </a:rPr>
              <a:t>by national &amp; international development partners, government agencies and extension systems, including technology developers seeking to improve cattle, small ruminant and pig production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2117364" y="1730426"/>
            <a:ext cx="577206" cy="404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74" idx="3"/>
            <a:endCxn id="36" idx="1"/>
          </p:cNvCxnSpPr>
          <p:nvPr/>
        </p:nvCxnSpPr>
        <p:spPr>
          <a:xfrm>
            <a:off x="2111659" y="1756640"/>
            <a:ext cx="2713892" cy="41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2638183" y="3116265"/>
            <a:ext cx="1783652" cy="63536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Role of women and young people in fostering environmental management promoted and strengthened across communities and with development partners.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5210069" y="3223371"/>
            <a:ext cx="1660496" cy="57624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Gender responsive environmental management options that are well adapted to Global Environmental Change (GEC) are adopted by households (women &amp; youth)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3905884" y="4929024"/>
            <a:ext cx="2098820" cy="43382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Evidence generated by the flagship influences key global livestock agendas (IPCC, Global agenda for Sustainable Livestock)</a:t>
            </a:r>
          </a:p>
        </p:txBody>
      </p:sp>
      <p:sp>
        <p:nvSpPr>
          <p:cNvPr id="148" name="TextBox 3"/>
          <p:cNvSpPr txBox="1"/>
          <p:nvPr/>
        </p:nvSpPr>
        <p:spPr>
          <a:xfrm>
            <a:off x="7561152" y="3029252"/>
            <a:ext cx="1445672" cy="635336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Reduced net greenhouse gas emissions from agriculture, forests and other forms of land use</a:t>
            </a:r>
          </a:p>
        </p:txBody>
      </p:sp>
      <p:cxnSp>
        <p:nvCxnSpPr>
          <p:cNvPr id="149" name="Straight Arrow Connector 148"/>
          <p:cNvCxnSpPr>
            <a:endCxn id="10" idx="1"/>
          </p:cNvCxnSpPr>
          <p:nvPr/>
        </p:nvCxnSpPr>
        <p:spPr>
          <a:xfrm flipV="1">
            <a:off x="2130253" y="2832179"/>
            <a:ext cx="513710" cy="309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endCxn id="139" idx="1"/>
          </p:cNvCxnSpPr>
          <p:nvPr/>
        </p:nvCxnSpPr>
        <p:spPr>
          <a:xfrm>
            <a:off x="2102734" y="3170243"/>
            <a:ext cx="535450" cy="263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78" idx="3"/>
            <a:endCxn id="133" idx="1"/>
          </p:cNvCxnSpPr>
          <p:nvPr/>
        </p:nvCxnSpPr>
        <p:spPr>
          <a:xfrm>
            <a:off x="2111304" y="4061062"/>
            <a:ext cx="459727" cy="26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79" idx="3"/>
            <a:endCxn id="278" idx="1"/>
          </p:cNvCxnSpPr>
          <p:nvPr/>
        </p:nvCxnSpPr>
        <p:spPr>
          <a:xfrm flipV="1">
            <a:off x="2121148" y="4237201"/>
            <a:ext cx="2911955" cy="136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2" idx="1"/>
            <a:endCxn id="146" idx="1"/>
          </p:cNvCxnSpPr>
          <p:nvPr/>
        </p:nvCxnSpPr>
        <p:spPr>
          <a:xfrm>
            <a:off x="2368821" y="4732828"/>
            <a:ext cx="1537063" cy="413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9" idx="1"/>
          </p:cNvCxnSpPr>
          <p:nvPr/>
        </p:nvCxnSpPr>
        <p:spPr>
          <a:xfrm>
            <a:off x="4897599" y="1153127"/>
            <a:ext cx="281252" cy="353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01" idx="3"/>
            <a:endCxn id="36" idx="1"/>
          </p:cNvCxnSpPr>
          <p:nvPr/>
        </p:nvCxnSpPr>
        <p:spPr>
          <a:xfrm>
            <a:off x="4436683" y="2161222"/>
            <a:ext cx="388868" cy="8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2304936" y="2657451"/>
            <a:ext cx="434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A1,2</a:t>
            </a:r>
          </a:p>
        </p:txBody>
      </p:sp>
      <p:cxnSp>
        <p:nvCxnSpPr>
          <p:cNvPr id="230" name="Straight Arrow Connector 229"/>
          <p:cNvCxnSpPr>
            <a:stCxn id="139" idx="3"/>
            <a:endCxn id="275" idx="1"/>
          </p:cNvCxnSpPr>
          <p:nvPr/>
        </p:nvCxnSpPr>
        <p:spPr>
          <a:xfrm flipV="1">
            <a:off x="4421836" y="2882600"/>
            <a:ext cx="788234" cy="551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>
            <a:stCxn id="10" idx="3"/>
            <a:endCxn id="275" idx="1"/>
          </p:cNvCxnSpPr>
          <p:nvPr/>
        </p:nvCxnSpPr>
        <p:spPr>
          <a:xfrm>
            <a:off x="4420376" y="2832179"/>
            <a:ext cx="789694" cy="50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139" idx="3"/>
            <a:endCxn id="140" idx="1"/>
          </p:cNvCxnSpPr>
          <p:nvPr/>
        </p:nvCxnSpPr>
        <p:spPr>
          <a:xfrm>
            <a:off x="4421836" y="3433950"/>
            <a:ext cx="788234" cy="77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ight Arrow 252"/>
          <p:cNvSpPr/>
          <p:nvPr/>
        </p:nvSpPr>
        <p:spPr>
          <a:xfrm>
            <a:off x="6948936" y="2613102"/>
            <a:ext cx="426014" cy="499992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ight Brace 1"/>
          <p:cNvSpPr/>
          <p:nvPr/>
        </p:nvSpPr>
        <p:spPr>
          <a:xfrm>
            <a:off x="2090428" y="896867"/>
            <a:ext cx="278393" cy="4011797"/>
          </a:xfrm>
          <a:prstGeom prst="rightBrace">
            <a:avLst>
              <a:gd name="adj1" fmla="val 8333"/>
              <a:gd name="adj2" fmla="val 956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ounded Rectangle 2"/>
          <p:cNvSpPr/>
          <p:nvPr/>
        </p:nvSpPr>
        <p:spPr>
          <a:xfrm>
            <a:off x="59783" y="1264341"/>
            <a:ext cx="2053185" cy="27200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Gender and age differentiated assessment of risks and opportunities arising from GEC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58475" y="1571599"/>
            <a:ext cx="2053185" cy="370083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Framework for assessing multiple environmental footprints for specific packages of technologies and interventions. 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58118" y="1995415"/>
            <a:ext cx="2053185" cy="33748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Quantification of environmental footprints of packages of technology</a:t>
            </a:r>
            <a:r>
              <a:rPr lang="fr-FR" sz="750" dirty="0">
                <a:solidFill>
                  <a:schemeClr val="tx1"/>
                </a:solidFill>
              </a:rPr>
              <a:t> interventions.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67963" y="2775945"/>
            <a:ext cx="2053185" cy="359130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Improved environmental management options identified and tested with environmental benefits quantified.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67963" y="3171330"/>
            <a:ext cx="2053185" cy="329317"/>
          </a:xfrm>
          <a:prstGeom prst="roundRect">
            <a:avLst/>
          </a:prstGeom>
          <a:noFill/>
          <a:ln w="12700"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Tools and interventions to empower women and youth as agents of change for environmental management developed. 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8118" y="3942440"/>
            <a:ext cx="2053185" cy="237245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Improvements in land tenure to improve land use management for reducing land degradation. 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67963" y="4219104"/>
            <a:ext cx="2053185" cy="309553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Key enabling policies for water, GHG and biodiversity developed (synthesized policy options = Output)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49976" y="4570422"/>
            <a:ext cx="2053185" cy="237245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Develop and support implementation of viable PES schemes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58118" y="4849353"/>
            <a:ext cx="2053185" cy="237245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Inform the global livestock and environment agenda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2916468" y="1468497"/>
            <a:ext cx="1981132" cy="28768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Technology developers take environmental issues into account in their research priority setting</a:t>
            </a:r>
          </a:p>
        </p:txBody>
      </p:sp>
      <p:cxnSp>
        <p:nvCxnSpPr>
          <p:cNvPr id="100" name="Straight Arrow Connector 99"/>
          <p:cNvCxnSpPr>
            <a:stCxn id="74" idx="3"/>
            <a:endCxn id="99" idx="1"/>
          </p:cNvCxnSpPr>
          <p:nvPr/>
        </p:nvCxnSpPr>
        <p:spPr>
          <a:xfrm flipV="1">
            <a:off x="2111660" y="1612340"/>
            <a:ext cx="804808" cy="144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99" idx="3"/>
            <a:endCxn id="109" idx="1"/>
          </p:cNvCxnSpPr>
          <p:nvPr/>
        </p:nvCxnSpPr>
        <p:spPr>
          <a:xfrm flipV="1">
            <a:off x="4897599" y="1507004"/>
            <a:ext cx="281252" cy="105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36" idx="0"/>
            <a:endCxn id="109" idx="2"/>
          </p:cNvCxnSpPr>
          <p:nvPr/>
        </p:nvCxnSpPr>
        <p:spPr>
          <a:xfrm flipV="1">
            <a:off x="5779876" y="1853021"/>
            <a:ext cx="342580" cy="89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/>
          <p:cNvSpPr/>
          <p:nvPr/>
        </p:nvSpPr>
        <p:spPr>
          <a:xfrm>
            <a:off x="2571030" y="3888355"/>
            <a:ext cx="1783652" cy="39766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National government agencies, make Improvements in land tenure arrangements for reduced land degradation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3162256" y="4424450"/>
            <a:ext cx="1297814" cy="35060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Communities and development actors pilot payments for ecosystem services</a:t>
            </a:r>
          </a:p>
        </p:txBody>
      </p:sp>
      <p:cxnSp>
        <p:nvCxnSpPr>
          <p:cNvPr id="142" name="Straight Arrow Connector 141"/>
          <p:cNvCxnSpPr>
            <a:stCxn id="133" idx="3"/>
            <a:endCxn id="278" idx="1"/>
          </p:cNvCxnSpPr>
          <p:nvPr/>
        </p:nvCxnSpPr>
        <p:spPr>
          <a:xfrm>
            <a:off x="4354681" y="4087188"/>
            <a:ext cx="678422" cy="1500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34" idx="3"/>
            <a:endCxn id="278" idx="1"/>
          </p:cNvCxnSpPr>
          <p:nvPr/>
        </p:nvCxnSpPr>
        <p:spPr>
          <a:xfrm flipV="1">
            <a:off x="4460070" y="4237201"/>
            <a:ext cx="573034" cy="3625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13"/>
          <p:cNvSpPr txBox="1"/>
          <p:nvPr/>
        </p:nvSpPr>
        <p:spPr>
          <a:xfrm>
            <a:off x="49502" y="5634974"/>
            <a:ext cx="9024828" cy="348350"/>
          </a:xfrm>
          <a:prstGeom prst="rect">
            <a:avLst/>
          </a:prstGeom>
          <a:gradFill>
            <a:gsLst>
              <a:gs pos="9000">
                <a:srgbClr val="A6A6A6"/>
              </a:gs>
              <a:gs pos="100000">
                <a:srgbClr val="A6A6A6">
                  <a:alpha val="37000"/>
                  <a:lumMod val="35000"/>
                  <a:lumOff val="65000"/>
                </a:srgbClr>
              </a:gs>
            </a:gsLst>
            <a:lin ang="0" scaled="1"/>
          </a:gra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Research outputs                                                                                  Research &amp; (near) development outcomes                                                                                                                        Sub-IDOs </a:t>
            </a:r>
          </a:p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(Sphere of control)			                     (Sphere of influence) 	                                                                                     (Sphere of influence →→interest) </a:t>
            </a:r>
            <a:endParaRPr lang="en-US" sz="825" dirty="0">
              <a:solidFill>
                <a:srgbClr val="323E4F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347292" y="1342644"/>
            <a:ext cx="214980" cy="4072631"/>
            <a:chOff x="9809192" y="501069"/>
            <a:chExt cx="286640" cy="543017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9811484" y="501069"/>
              <a:ext cx="0" cy="5430174"/>
            </a:xfrm>
            <a:prstGeom prst="line">
              <a:avLst/>
            </a:prstGeom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9811484" y="508397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9814356" y="1310817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9833266" y="2212702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9833266" y="4223710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9851628" y="4827693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9809192" y="5921566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8-Point Star 91"/>
          <p:cNvSpPr/>
          <p:nvPr/>
        </p:nvSpPr>
        <p:spPr>
          <a:xfrm>
            <a:off x="3646501" y="2423625"/>
            <a:ext cx="357909" cy="25643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A2</a:t>
            </a:r>
          </a:p>
        </p:txBody>
      </p:sp>
      <p:sp>
        <p:nvSpPr>
          <p:cNvPr id="95" name="8-Point Star 94"/>
          <p:cNvSpPr/>
          <p:nvPr/>
        </p:nvSpPr>
        <p:spPr>
          <a:xfrm>
            <a:off x="2304937" y="1218423"/>
            <a:ext cx="307421" cy="24903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97" name="8-Point Star 96"/>
          <p:cNvSpPr/>
          <p:nvPr/>
        </p:nvSpPr>
        <p:spPr>
          <a:xfrm>
            <a:off x="2268283" y="2046485"/>
            <a:ext cx="366605" cy="32212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A1,2</a:t>
            </a:r>
          </a:p>
        </p:txBody>
      </p:sp>
      <p:sp>
        <p:nvSpPr>
          <p:cNvPr id="98" name="8-Point Star 97"/>
          <p:cNvSpPr/>
          <p:nvPr/>
        </p:nvSpPr>
        <p:spPr>
          <a:xfrm>
            <a:off x="4482856" y="2613102"/>
            <a:ext cx="495195" cy="42400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A3,4,5,7</a:t>
            </a:r>
          </a:p>
        </p:txBody>
      </p:sp>
      <p:sp>
        <p:nvSpPr>
          <p:cNvPr id="102" name="8-Point Star 101"/>
          <p:cNvSpPr/>
          <p:nvPr/>
        </p:nvSpPr>
        <p:spPr>
          <a:xfrm>
            <a:off x="2163339" y="3302008"/>
            <a:ext cx="386718" cy="28829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A1,8</a:t>
            </a:r>
          </a:p>
        </p:txBody>
      </p:sp>
      <p:sp>
        <p:nvSpPr>
          <p:cNvPr id="104" name="8-Point Star 103"/>
          <p:cNvSpPr/>
          <p:nvPr/>
        </p:nvSpPr>
        <p:spPr>
          <a:xfrm>
            <a:off x="2342883" y="4427032"/>
            <a:ext cx="510800" cy="37969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A3,4,5</a:t>
            </a:r>
          </a:p>
        </p:txBody>
      </p:sp>
      <p:sp>
        <p:nvSpPr>
          <p:cNvPr id="105" name="8-Point Star 104"/>
          <p:cNvSpPr/>
          <p:nvPr/>
        </p:nvSpPr>
        <p:spPr>
          <a:xfrm>
            <a:off x="4590654" y="3451094"/>
            <a:ext cx="345554" cy="261363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A10</a:t>
            </a:r>
          </a:p>
        </p:txBody>
      </p:sp>
      <p:sp>
        <p:nvSpPr>
          <p:cNvPr id="106" name="8-Point Star 105"/>
          <p:cNvSpPr/>
          <p:nvPr/>
        </p:nvSpPr>
        <p:spPr>
          <a:xfrm>
            <a:off x="6773509" y="2065120"/>
            <a:ext cx="595685" cy="523085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750" dirty="0">
                <a:solidFill>
                  <a:schemeClr val="tx1"/>
                </a:solidFill>
              </a:rPr>
              <a:t>A3,6,7,8,9, 10,11,12</a:t>
            </a:r>
          </a:p>
        </p:txBody>
      </p:sp>
      <p:sp>
        <p:nvSpPr>
          <p:cNvPr id="20" name="Oval 19"/>
          <p:cNvSpPr/>
          <p:nvPr/>
        </p:nvSpPr>
        <p:spPr>
          <a:xfrm>
            <a:off x="6950225" y="1267408"/>
            <a:ext cx="241275" cy="1940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0" name="Oval 129"/>
          <p:cNvSpPr/>
          <p:nvPr/>
        </p:nvSpPr>
        <p:spPr>
          <a:xfrm>
            <a:off x="6642964" y="1806380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2" name="Oval 131"/>
          <p:cNvSpPr/>
          <p:nvPr/>
        </p:nvSpPr>
        <p:spPr>
          <a:xfrm>
            <a:off x="6747806" y="2546112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8" name="Oval 137"/>
          <p:cNvSpPr/>
          <p:nvPr/>
        </p:nvSpPr>
        <p:spPr>
          <a:xfrm>
            <a:off x="6756764" y="3134387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45" name="Oval 144"/>
          <p:cNvSpPr/>
          <p:nvPr/>
        </p:nvSpPr>
        <p:spPr>
          <a:xfrm>
            <a:off x="6672614" y="3876239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7" name="Oval 146"/>
          <p:cNvSpPr/>
          <p:nvPr/>
        </p:nvSpPr>
        <p:spPr>
          <a:xfrm>
            <a:off x="5892234" y="4805397"/>
            <a:ext cx="278854" cy="2176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1,4</a:t>
            </a:r>
          </a:p>
        </p:txBody>
      </p:sp>
      <p:sp>
        <p:nvSpPr>
          <p:cNvPr id="157" name="Hexagon 156"/>
          <p:cNvSpPr/>
          <p:nvPr/>
        </p:nvSpPr>
        <p:spPr>
          <a:xfrm>
            <a:off x="2522317" y="844423"/>
            <a:ext cx="416390" cy="2067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E1,5,6</a:t>
            </a:r>
          </a:p>
        </p:txBody>
      </p:sp>
      <p:sp>
        <p:nvSpPr>
          <p:cNvPr id="161" name="Hexagon 160"/>
          <p:cNvSpPr/>
          <p:nvPr/>
        </p:nvSpPr>
        <p:spPr>
          <a:xfrm>
            <a:off x="2322278" y="3048076"/>
            <a:ext cx="335296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E1,3</a:t>
            </a:r>
          </a:p>
        </p:txBody>
      </p:sp>
      <p:sp>
        <p:nvSpPr>
          <p:cNvPr id="162" name="Hexagon 161"/>
          <p:cNvSpPr/>
          <p:nvPr/>
        </p:nvSpPr>
        <p:spPr>
          <a:xfrm>
            <a:off x="2336361" y="3727679"/>
            <a:ext cx="320178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E1,4</a:t>
            </a:r>
          </a:p>
        </p:txBody>
      </p:sp>
      <p:sp>
        <p:nvSpPr>
          <p:cNvPr id="165" name="Hexagon 164"/>
          <p:cNvSpPr/>
          <p:nvPr/>
        </p:nvSpPr>
        <p:spPr>
          <a:xfrm>
            <a:off x="2870182" y="4293963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E2</a:t>
            </a:r>
          </a:p>
        </p:txBody>
      </p:sp>
      <p:sp>
        <p:nvSpPr>
          <p:cNvPr id="167" name="Hexagon 166"/>
          <p:cNvSpPr/>
          <p:nvPr/>
        </p:nvSpPr>
        <p:spPr>
          <a:xfrm>
            <a:off x="3546745" y="4834398"/>
            <a:ext cx="396803" cy="215566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E1,4,5</a:t>
            </a:r>
          </a:p>
        </p:txBody>
      </p:sp>
      <p:sp>
        <p:nvSpPr>
          <p:cNvPr id="169" name="Hexagon 168"/>
          <p:cNvSpPr/>
          <p:nvPr/>
        </p:nvSpPr>
        <p:spPr>
          <a:xfrm>
            <a:off x="4793216" y="3892908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E4</a:t>
            </a:r>
          </a:p>
        </p:txBody>
      </p:sp>
      <p:sp>
        <p:nvSpPr>
          <p:cNvPr id="170" name="Hexagon 169"/>
          <p:cNvSpPr/>
          <p:nvPr/>
        </p:nvSpPr>
        <p:spPr>
          <a:xfrm>
            <a:off x="4937316" y="3144385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E4</a:t>
            </a:r>
          </a:p>
        </p:txBody>
      </p:sp>
      <p:sp>
        <p:nvSpPr>
          <p:cNvPr id="171" name="Hexagon 170"/>
          <p:cNvSpPr/>
          <p:nvPr/>
        </p:nvSpPr>
        <p:spPr>
          <a:xfrm>
            <a:off x="4954609" y="2503458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E4</a:t>
            </a:r>
          </a:p>
        </p:txBody>
      </p:sp>
      <p:sp>
        <p:nvSpPr>
          <p:cNvPr id="172" name="Hexagon 171"/>
          <p:cNvSpPr/>
          <p:nvPr/>
        </p:nvSpPr>
        <p:spPr>
          <a:xfrm>
            <a:off x="4584787" y="1790544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173" name="Hexagon 172"/>
          <p:cNvSpPr/>
          <p:nvPr/>
        </p:nvSpPr>
        <p:spPr>
          <a:xfrm>
            <a:off x="4871258" y="1079298"/>
            <a:ext cx="330452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E1,4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7378007" y="3232135"/>
            <a:ext cx="183153" cy="7258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itle 1"/>
          <p:cNvSpPr>
            <a:spLocks noGrp="1"/>
          </p:cNvSpPr>
          <p:nvPr>
            <p:ph type="title" idx="4294967295"/>
          </p:nvPr>
        </p:nvSpPr>
        <p:spPr>
          <a:xfrm>
            <a:off x="5249351" y="845826"/>
            <a:ext cx="3870540" cy="26627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sz="1050" b="1" dirty="0"/>
              <a:t>Figure 2.4a Livestock and the Environment Flagship theory of change </a:t>
            </a:r>
          </a:p>
        </p:txBody>
      </p:sp>
      <p:cxnSp>
        <p:nvCxnSpPr>
          <p:cNvPr id="111" name="Straight Arrow Connector 110"/>
          <p:cNvCxnSpPr>
            <a:stCxn id="146" idx="3"/>
          </p:cNvCxnSpPr>
          <p:nvPr/>
        </p:nvCxnSpPr>
        <p:spPr>
          <a:xfrm flipV="1">
            <a:off x="6004703" y="4576102"/>
            <a:ext cx="1032246" cy="569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8-Point Star 93"/>
          <p:cNvSpPr/>
          <p:nvPr/>
        </p:nvSpPr>
        <p:spPr>
          <a:xfrm>
            <a:off x="4588359" y="4312325"/>
            <a:ext cx="381309" cy="272471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A7,8</a:t>
            </a:r>
          </a:p>
        </p:txBody>
      </p:sp>
      <p:sp>
        <p:nvSpPr>
          <p:cNvPr id="96" name="8-Point Star 95"/>
          <p:cNvSpPr/>
          <p:nvPr/>
        </p:nvSpPr>
        <p:spPr>
          <a:xfrm>
            <a:off x="4762575" y="1335832"/>
            <a:ext cx="366536" cy="265225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A3,7</a:t>
            </a:r>
          </a:p>
        </p:txBody>
      </p:sp>
      <p:sp>
        <p:nvSpPr>
          <p:cNvPr id="115" name="8-Point Star 114"/>
          <p:cNvSpPr/>
          <p:nvPr/>
        </p:nvSpPr>
        <p:spPr>
          <a:xfrm>
            <a:off x="6425327" y="4656858"/>
            <a:ext cx="363711" cy="292456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A13</a:t>
            </a:r>
          </a:p>
        </p:txBody>
      </p:sp>
      <p:cxnSp>
        <p:nvCxnSpPr>
          <p:cNvPr id="112" name="Straight Arrow Connector 111"/>
          <p:cNvCxnSpPr>
            <a:stCxn id="80" idx="3"/>
            <a:endCxn id="134" idx="1"/>
          </p:cNvCxnSpPr>
          <p:nvPr/>
        </p:nvCxnSpPr>
        <p:spPr>
          <a:xfrm flipV="1">
            <a:off x="2103161" y="4599754"/>
            <a:ext cx="1059095" cy="89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278" idx="2"/>
            <a:endCxn id="146" idx="0"/>
          </p:cNvCxnSpPr>
          <p:nvPr/>
        </p:nvCxnSpPr>
        <p:spPr>
          <a:xfrm flipH="1">
            <a:off x="4955293" y="4466251"/>
            <a:ext cx="916820" cy="462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8-Point Star 113"/>
          <p:cNvSpPr/>
          <p:nvPr/>
        </p:nvSpPr>
        <p:spPr>
          <a:xfrm>
            <a:off x="2169341" y="3948105"/>
            <a:ext cx="337363" cy="25025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A14</a:t>
            </a:r>
          </a:p>
        </p:txBody>
      </p:sp>
      <p:sp>
        <p:nvSpPr>
          <p:cNvPr id="116" name="8-Point Star 115"/>
          <p:cNvSpPr/>
          <p:nvPr/>
        </p:nvSpPr>
        <p:spPr>
          <a:xfrm>
            <a:off x="4458302" y="4006509"/>
            <a:ext cx="337363" cy="25025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A15</a:t>
            </a:r>
          </a:p>
        </p:txBody>
      </p:sp>
      <p:sp>
        <p:nvSpPr>
          <p:cNvPr id="117" name="8-Point Star 116"/>
          <p:cNvSpPr/>
          <p:nvPr/>
        </p:nvSpPr>
        <p:spPr>
          <a:xfrm>
            <a:off x="2986736" y="4851442"/>
            <a:ext cx="381309" cy="272471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A16</a:t>
            </a:r>
          </a:p>
        </p:txBody>
      </p:sp>
      <p:sp>
        <p:nvSpPr>
          <p:cNvPr id="118" name="8-Point Star 117"/>
          <p:cNvSpPr/>
          <p:nvPr/>
        </p:nvSpPr>
        <p:spPr>
          <a:xfrm>
            <a:off x="2102567" y="1553621"/>
            <a:ext cx="482446" cy="34485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A17,18</a:t>
            </a:r>
          </a:p>
        </p:txBody>
      </p:sp>
      <p:sp>
        <p:nvSpPr>
          <p:cNvPr id="120" name="Hexagon 119"/>
          <p:cNvSpPr/>
          <p:nvPr/>
        </p:nvSpPr>
        <p:spPr>
          <a:xfrm>
            <a:off x="2546989" y="1338271"/>
            <a:ext cx="416390" cy="2067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E1,5,6</a:t>
            </a:r>
          </a:p>
        </p:txBody>
      </p:sp>
      <p:sp>
        <p:nvSpPr>
          <p:cNvPr id="121" name="Hexagon 120"/>
          <p:cNvSpPr/>
          <p:nvPr/>
        </p:nvSpPr>
        <p:spPr>
          <a:xfrm>
            <a:off x="2574130" y="1733876"/>
            <a:ext cx="416390" cy="2067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E1,5,6</a:t>
            </a:r>
          </a:p>
        </p:txBody>
      </p:sp>
    </p:spTree>
    <p:extLst>
      <p:ext uri="{BB962C8B-B14F-4D97-AF65-F5344CB8AC3E}">
        <p14:creationId xmlns:p14="http://schemas.microsoft.com/office/powerpoint/2010/main" val="34736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387843"/>
              </p:ext>
            </p:extLst>
          </p:nvPr>
        </p:nvGraphicFramePr>
        <p:xfrm>
          <a:off x="838200" y="304801"/>
          <a:ext cx="7696200" cy="5788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7871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Outcome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Milestone 2017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2019/20</a:t>
                      </a:r>
                      <a:endParaRPr lang="en-US" sz="1600" dirty="0"/>
                    </a:p>
                  </a:txBody>
                  <a:tcPr/>
                </a:tc>
              </a:tr>
              <a:tr h="9654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Environmental</a:t>
                      </a:r>
                      <a:r>
                        <a:rPr lang="en-US" sz="1600" baseline="0" dirty="0" smtClean="0"/>
                        <a:t> concerns considered by decision makers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Framework</a:t>
                      </a:r>
                      <a:r>
                        <a:rPr lang="en-US" sz="1600" baseline="0" dirty="0" smtClean="0"/>
                        <a:t> for environmental footprints disseminated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Approaches ex-ante</a:t>
                      </a:r>
                      <a:r>
                        <a:rPr lang="en-US" sz="1600" baseline="0" dirty="0" smtClean="0"/>
                        <a:t> impact assessment widely adopted</a:t>
                      </a:r>
                      <a:endParaRPr lang="en-US" sz="16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Targeted solutions used</a:t>
                      </a:r>
                      <a:r>
                        <a:rPr lang="en-US" sz="1600" baseline="0" dirty="0" smtClean="0"/>
                        <a:t> 10 countries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Technology developers</a:t>
                      </a:r>
                      <a:r>
                        <a:rPr lang="en-US" sz="1600" baseline="0" dirty="0" smtClean="0"/>
                        <a:t> consider environmental issues in priority setting</a:t>
                      </a:r>
                      <a:endParaRPr lang="en-US" sz="1600" dirty="0"/>
                    </a:p>
                  </a:txBody>
                  <a:tcPr/>
                </a:tc>
              </a:tr>
              <a:tr h="136446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National</a:t>
                      </a:r>
                      <a:r>
                        <a:rPr lang="en-US" sz="1600" baseline="0" dirty="0" smtClean="0"/>
                        <a:t> partners promote environmental management options.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GHG emissions quantified three livestock systems.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Quantification</a:t>
                      </a:r>
                      <a:r>
                        <a:rPr lang="en-US" sz="1600" baseline="0" dirty="0" smtClean="0"/>
                        <a:t> of benefits leads to development of management options.  Households adopt gender responsive options.</a:t>
                      </a:r>
                      <a:endParaRPr lang="en-US" sz="1600" dirty="0"/>
                    </a:p>
                  </a:txBody>
                  <a:tcPr/>
                </a:tc>
              </a:tr>
              <a:tr h="6827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National governments implement policies.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Synthesis of</a:t>
                      </a:r>
                      <a:r>
                        <a:rPr lang="en-US" sz="1600" baseline="0" dirty="0" smtClean="0"/>
                        <a:t> policies to reduce GHG emissions.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Land tenure</a:t>
                      </a:r>
                      <a:r>
                        <a:rPr lang="en-US" sz="1600" baseline="0" dirty="0" smtClean="0"/>
                        <a:t> arrangements improved.</a:t>
                      </a:r>
                      <a:endParaRPr lang="en-US" sz="1600" dirty="0"/>
                    </a:p>
                  </a:txBody>
                  <a:tcPr/>
                </a:tc>
              </a:tr>
              <a:tr h="4826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Communities</a:t>
                      </a:r>
                      <a:r>
                        <a:rPr lang="en-US" sz="1600" baseline="0" dirty="0" smtClean="0"/>
                        <a:t> pilot PES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827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Global</a:t>
                      </a:r>
                      <a:r>
                        <a:rPr lang="en-US" sz="1600" baseline="0" dirty="0" smtClean="0"/>
                        <a:t> agendas influenced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 publications</a:t>
                      </a:r>
                      <a:r>
                        <a:rPr lang="en-US" sz="1600" baseline="0" dirty="0" smtClean="0"/>
                        <a:t> disseminated.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27335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POWB 2017 progress:  Milestones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Framework for assessing environmental footprint tested in two </a:t>
            </a:r>
            <a:r>
              <a:rPr lang="en-US" sz="2600" dirty="0" smtClean="0">
                <a:solidFill>
                  <a:prstClr val="black"/>
                </a:solidFill>
              </a:rPr>
              <a:t>countries 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on target.  Window 1 / 2.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First assessment of GHG emissions Kenya, TZ, </a:t>
            </a:r>
            <a:r>
              <a:rPr lang="en-US" sz="2600" dirty="0" smtClean="0">
                <a:solidFill>
                  <a:prstClr val="black"/>
                </a:solidFill>
              </a:rPr>
              <a:t>Vietnam 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on target in Kenya, TZ.  Also Colombia, Nicaragua.  Window 1 / 2; CCAFS; IFAD; GIZ</a:t>
            </a:r>
            <a:endParaRPr lang="en-US" sz="2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Synthesis policy issues on reducing GHG emissions from </a:t>
            </a:r>
            <a:r>
              <a:rPr lang="en-US" sz="2600" dirty="0" smtClean="0">
                <a:solidFill>
                  <a:prstClr val="black"/>
                </a:solidFill>
              </a:rPr>
              <a:t>livestock 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on target;  CCAFS</a:t>
            </a: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86460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http://www.w3.org/XML/1998/namespace"/>
    <ds:schemaRef ds:uri="9f5e9607-a28b-487e-b093-da60e75ee109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livestockcrp_powerpoint_template (1)</Template>
  <TotalTime>0</TotalTime>
  <Words>1533</Words>
  <Application>Microsoft Office PowerPoint</Application>
  <PresentationFormat>On-screen Show (4:3)</PresentationFormat>
  <Paragraphs>311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Mangal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Figure 2.4a Livestock and the Environment Flagship theory of change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2017-09-04T10:56:27Z</dcterms:created>
  <dcterms:modified xsi:type="dcterms:W3CDTF">2017-09-05T11:44:21Z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